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  <p:sldId id="267" r:id="rId13"/>
    <p:sldId id="268" r:id="rId14"/>
    <p:sldId id="274" r:id="rId15"/>
    <p:sldId id="269" r:id="rId16"/>
    <p:sldId id="270" r:id="rId17"/>
    <p:sldId id="272" r:id="rId18"/>
    <p:sldId id="271" r:id="rId19"/>
    <p:sldId id="273" r:id="rId20"/>
  </p:sldIdLst>
  <p:sldSz cx="18288000" cy="10287000"/>
  <p:notesSz cx="6858000" cy="9144000"/>
  <p:embeddedFontLst>
    <p:embeddedFont>
      <p:font typeface="Aileron" panose="020B0604020202020204" charset="0"/>
      <p:regular r:id="rId21"/>
    </p:embeddedFont>
    <p:embeddedFont>
      <p:font typeface="Aileron Bold Italics" panose="020B0604020202020204" charset="0"/>
      <p:regular r:id="rId22"/>
    </p:embeddedFont>
    <p:embeddedFont>
      <p:font typeface="Aileron Ultra-Bold" panose="020B0604020202020204" charset="0"/>
      <p:regular r:id="rId23"/>
    </p:embeddedFont>
    <p:embeddedFont>
      <p:font typeface="Aileron Ultra-Bold Italics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10DA09-6C45-48F4-B4BE-2CADC0FF3A17}" v="4" dt="2023-07-29T02:50:33.6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488698" cy="10287000"/>
          </a:xfrm>
          <a:custGeom>
            <a:avLst/>
            <a:gdLst/>
            <a:ahLst/>
            <a:cxnLst/>
            <a:rect l="l" t="t" r="r" b="b"/>
            <a:pathLst>
              <a:path w="6488698" h="10287000">
                <a:moveTo>
                  <a:pt x="0" y="0"/>
                </a:moveTo>
                <a:lnTo>
                  <a:pt x="6488698" y="0"/>
                </a:lnTo>
                <a:lnTo>
                  <a:pt x="648869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-91786" r="-57387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5955298" y="2362823"/>
            <a:ext cx="11304002" cy="2780677"/>
            <a:chOff x="0" y="0"/>
            <a:chExt cx="12174678" cy="29948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174678" cy="2994855"/>
            </a:xfrm>
            <a:custGeom>
              <a:avLst/>
              <a:gdLst/>
              <a:ahLst/>
              <a:cxnLst/>
              <a:rect l="l" t="t" r="r" b="b"/>
              <a:pathLst>
                <a:path w="12174678" h="2994855">
                  <a:moveTo>
                    <a:pt x="0" y="0"/>
                  </a:moveTo>
                  <a:lnTo>
                    <a:pt x="0" y="2994855"/>
                  </a:lnTo>
                  <a:lnTo>
                    <a:pt x="12174678" y="2994855"/>
                  </a:lnTo>
                  <a:lnTo>
                    <a:pt x="12174678" y="0"/>
                  </a:lnTo>
                  <a:lnTo>
                    <a:pt x="0" y="0"/>
                  </a:lnTo>
                  <a:close/>
                  <a:moveTo>
                    <a:pt x="12113718" y="2933895"/>
                  </a:moveTo>
                  <a:lnTo>
                    <a:pt x="59690" y="2933895"/>
                  </a:lnTo>
                  <a:lnTo>
                    <a:pt x="59690" y="59690"/>
                  </a:lnTo>
                  <a:lnTo>
                    <a:pt x="12113718" y="59690"/>
                  </a:lnTo>
                  <a:lnTo>
                    <a:pt x="12113718" y="2933895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022098" y="3120701"/>
            <a:ext cx="9646652" cy="1360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560"/>
              </a:lnSpc>
            </a:pPr>
            <a:r>
              <a:rPr lang="en-US" sz="9600" spc="-96">
                <a:solidFill>
                  <a:srgbClr val="37C9EF"/>
                </a:solidFill>
                <a:latin typeface="Aileron Ultra-Bold"/>
              </a:rPr>
              <a:t>SMART WORLD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429057" y="6332447"/>
            <a:ext cx="4239693" cy="3191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60"/>
              </a:lnSpc>
            </a:pPr>
            <a:r>
              <a:rPr lang="en-US" sz="3200" dirty="0">
                <a:solidFill>
                  <a:srgbClr val="FFFFFF"/>
                </a:solidFill>
                <a:latin typeface="Aileron"/>
              </a:rPr>
              <a:t>Sharan Kumar</a:t>
            </a:r>
          </a:p>
          <a:p>
            <a:pPr algn="r">
              <a:lnSpc>
                <a:spcPts val="4160"/>
              </a:lnSpc>
            </a:pPr>
            <a:r>
              <a:rPr lang="en-US" sz="3200" dirty="0">
                <a:solidFill>
                  <a:srgbClr val="FFFFFF"/>
                </a:solidFill>
                <a:latin typeface="Aileron"/>
              </a:rPr>
              <a:t>Soumya P</a:t>
            </a:r>
          </a:p>
          <a:p>
            <a:pPr algn="r">
              <a:lnSpc>
                <a:spcPts val="4160"/>
              </a:lnSpc>
            </a:pPr>
            <a:r>
              <a:rPr lang="en-US" sz="3200" dirty="0">
                <a:solidFill>
                  <a:srgbClr val="FFFFFF"/>
                </a:solidFill>
                <a:latin typeface="Aileron"/>
              </a:rPr>
              <a:t>Ruthwik D</a:t>
            </a:r>
          </a:p>
          <a:p>
            <a:pPr algn="r">
              <a:lnSpc>
                <a:spcPts val="4160"/>
              </a:lnSpc>
            </a:pPr>
            <a:r>
              <a:rPr lang="en-US" sz="3200" dirty="0">
                <a:solidFill>
                  <a:srgbClr val="FFFFFF"/>
                </a:solidFill>
                <a:latin typeface="Aileron"/>
              </a:rPr>
              <a:t>Aarti Malhotra</a:t>
            </a:r>
          </a:p>
          <a:p>
            <a:pPr algn="r">
              <a:lnSpc>
                <a:spcPts val="4160"/>
              </a:lnSpc>
            </a:pPr>
            <a:r>
              <a:rPr lang="en-US" sz="3200" dirty="0">
                <a:solidFill>
                  <a:srgbClr val="FFFFFF"/>
                </a:solidFill>
                <a:latin typeface="Aileron"/>
              </a:rPr>
              <a:t>Neel Mani Pandit</a:t>
            </a:r>
          </a:p>
          <a:p>
            <a:pPr algn="r">
              <a:lnSpc>
                <a:spcPts val="4160"/>
              </a:lnSpc>
            </a:pPr>
            <a:r>
              <a:rPr lang="en-US" sz="3200" dirty="0">
                <a:solidFill>
                  <a:srgbClr val="FFFFFF"/>
                </a:solidFill>
                <a:latin typeface="Aileron"/>
              </a:rPr>
              <a:t>Lakshman 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16749" y="5441428"/>
            <a:ext cx="5652001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849"/>
              </a:lnSpc>
            </a:pPr>
            <a:r>
              <a:rPr lang="en-US" sz="4499" u="sng">
                <a:solidFill>
                  <a:srgbClr val="FFFFFF"/>
                </a:solidFill>
                <a:latin typeface="Aileron Bold Italics"/>
              </a:rPr>
              <a:t>MEMBERS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8658" y="446412"/>
            <a:ext cx="6188914" cy="3442100"/>
          </a:xfrm>
          <a:custGeom>
            <a:avLst/>
            <a:gdLst/>
            <a:ahLst/>
            <a:cxnLst/>
            <a:rect l="l" t="t" r="r" b="b"/>
            <a:pathLst>
              <a:path w="6188914" h="3442100">
                <a:moveTo>
                  <a:pt x="0" y="0"/>
                </a:moveTo>
                <a:lnTo>
                  <a:pt x="6188913" y="0"/>
                </a:lnTo>
                <a:lnTo>
                  <a:pt x="6188913" y="3442100"/>
                </a:lnTo>
                <a:lnTo>
                  <a:pt x="0" y="3442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1671240" y="6770268"/>
            <a:ext cx="6188914" cy="3094457"/>
          </a:xfrm>
          <a:custGeom>
            <a:avLst/>
            <a:gdLst/>
            <a:ahLst/>
            <a:cxnLst/>
            <a:rect l="l" t="t" r="r" b="b"/>
            <a:pathLst>
              <a:path w="6188914" h="3094457">
                <a:moveTo>
                  <a:pt x="0" y="0"/>
                </a:moveTo>
                <a:lnTo>
                  <a:pt x="6188914" y="0"/>
                </a:lnTo>
                <a:lnTo>
                  <a:pt x="6188914" y="3094457"/>
                </a:lnTo>
                <a:lnTo>
                  <a:pt x="0" y="30944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1496673" y="446412"/>
            <a:ext cx="6188914" cy="3044700"/>
          </a:xfrm>
          <a:custGeom>
            <a:avLst/>
            <a:gdLst/>
            <a:ahLst/>
            <a:cxnLst/>
            <a:rect l="l" t="t" r="r" b="b"/>
            <a:pathLst>
              <a:path w="6188914" h="3044700">
                <a:moveTo>
                  <a:pt x="0" y="0"/>
                </a:moveTo>
                <a:lnTo>
                  <a:pt x="6188913" y="0"/>
                </a:lnTo>
                <a:lnTo>
                  <a:pt x="6188913" y="3044700"/>
                </a:lnTo>
                <a:lnTo>
                  <a:pt x="0" y="304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729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703300" y="6422625"/>
            <a:ext cx="5759629" cy="3442100"/>
          </a:xfrm>
          <a:custGeom>
            <a:avLst/>
            <a:gdLst/>
            <a:ahLst/>
            <a:cxnLst/>
            <a:rect l="l" t="t" r="r" b="b"/>
            <a:pathLst>
              <a:path w="5759629" h="3442100">
                <a:moveTo>
                  <a:pt x="0" y="0"/>
                </a:moveTo>
                <a:lnTo>
                  <a:pt x="5759629" y="0"/>
                </a:lnTo>
                <a:lnTo>
                  <a:pt x="5759629" y="3442100"/>
                </a:lnTo>
                <a:lnTo>
                  <a:pt x="0" y="34421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6049543" y="3491112"/>
            <a:ext cx="6188914" cy="3414325"/>
          </a:xfrm>
          <a:custGeom>
            <a:avLst/>
            <a:gdLst/>
            <a:ahLst/>
            <a:cxnLst/>
            <a:rect l="l" t="t" r="r" b="b"/>
            <a:pathLst>
              <a:path w="6188914" h="3414325">
                <a:moveTo>
                  <a:pt x="0" y="0"/>
                </a:moveTo>
                <a:lnTo>
                  <a:pt x="6188914" y="0"/>
                </a:lnTo>
                <a:lnTo>
                  <a:pt x="6188914" y="3414325"/>
                </a:lnTo>
                <a:lnTo>
                  <a:pt x="0" y="34143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5963945" y="8613775"/>
            <a:ext cx="6274512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>
                <a:solidFill>
                  <a:srgbClr val="37C9EF"/>
                </a:solidFill>
                <a:latin typeface="Aileron Ultra-Bold"/>
              </a:rPr>
              <a:t>KPI METRICS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57324" y="7169150"/>
            <a:ext cx="6551792" cy="20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37C9EF"/>
                </a:solidFill>
                <a:latin typeface="Aileron Ultra-Bold"/>
              </a:rPr>
              <a:t>TOP 3 PERFORMING PRODUCTS BY SALES FOR EACH MARKET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374384" y="316158"/>
            <a:ext cx="10387926" cy="9673605"/>
            <a:chOff x="0" y="0"/>
            <a:chExt cx="11531937" cy="107389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531936" cy="10738948"/>
            </a:xfrm>
            <a:custGeom>
              <a:avLst/>
              <a:gdLst/>
              <a:ahLst/>
              <a:cxnLst/>
              <a:rect l="l" t="t" r="r" b="b"/>
              <a:pathLst>
                <a:path w="11531936" h="10738948">
                  <a:moveTo>
                    <a:pt x="11407477" y="59690"/>
                  </a:moveTo>
                  <a:cubicBezTo>
                    <a:pt x="11443036" y="59690"/>
                    <a:pt x="11472246" y="88900"/>
                    <a:pt x="11472246" y="124460"/>
                  </a:cubicBezTo>
                  <a:lnTo>
                    <a:pt x="11472246" y="10614489"/>
                  </a:lnTo>
                  <a:cubicBezTo>
                    <a:pt x="11472246" y="10650048"/>
                    <a:pt x="11443036" y="10679258"/>
                    <a:pt x="11407477" y="10679258"/>
                  </a:cubicBezTo>
                  <a:lnTo>
                    <a:pt x="124460" y="10679258"/>
                  </a:lnTo>
                  <a:cubicBezTo>
                    <a:pt x="88900" y="10679258"/>
                    <a:pt x="59690" y="10650048"/>
                    <a:pt x="59690" y="1061448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407477" y="59690"/>
                  </a:lnTo>
                  <a:moveTo>
                    <a:pt x="1140747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614489"/>
                  </a:lnTo>
                  <a:cubicBezTo>
                    <a:pt x="0" y="10683068"/>
                    <a:pt x="55880" y="10738948"/>
                    <a:pt x="124460" y="10738948"/>
                  </a:cubicBezTo>
                  <a:lnTo>
                    <a:pt x="11407477" y="10738948"/>
                  </a:lnTo>
                  <a:cubicBezTo>
                    <a:pt x="11476057" y="10738948"/>
                    <a:pt x="11531936" y="10683068"/>
                    <a:pt x="11531936" y="10614489"/>
                  </a:cubicBezTo>
                  <a:lnTo>
                    <a:pt x="11531936" y="124460"/>
                  </a:lnTo>
                  <a:cubicBezTo>
                    <a:pt x="11531936" y="55880"/>
                    <a:pt x="11476057" y="0"/>
                    <a:pt x="11407477" y="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56E6B9F-DB0F-67A3-7543-3DADF0D97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571500"/>
            <a:ext cx="9906000" cy="8686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4553" y="389709"/>
            <a:ext cx="17486495" cy="2149012"/>
            <a:chOff x="0" y="0"/>
            <a:chExt cx="18906176" cy="23234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906176" cy="2323484"/>
            </a:xfrm>
            <a:custGeom>
              <a:avLst/>
              <a:gdLst/>
              <a:ahLst/>
              <a:cxnLst/>
              <a:rect l="l" t="t" r="r" b="b"/>
              <a:pathLst>
                <a:path w="18906176" h="2323484">
                  <a:moveTo>
                    <a:pt x="0" y="0"/>
                  </a:moveTo>
                  <a:lnTo>
                    <a:pt x="0" y="2323484"/>
                  </a:lnTo>
                  <a:lnTo>
                    <a:pt x="18906176" y="2323484"/>
                  </a:lnTo>
                  <a:lnTo>
                    <a:pt x="18906176" y="0"/>
                  </a:lnTo>
                  <a:lnTo>
                    <a:pt x="0" y="0"/>
                  </a:lnTo>
                  <a:close/>
                  <a:moveTo>
                    <a:pt x="18845217" y="2262524"/>
                  </a:moveTo>
                  <a:lnTo>
                    <a:pt x="59690" y="2262524"/>
                  </a:lnTo>
                  <a:lnTo>
                    <a:pt x="59690" y="59690"/>
                  </a:lnTo>
                  <a:lnTo>
                    <a:pt x="18845217" y="59690"/>
                  </a:lnTo>
                  <a:lnTo>
                    <a:pt x="18845217" y="2262524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Freeform 4"/>
          <p:cNvSpPr/>
          <p:nvPr/>
        </p:nvSpPr>
        <p:spPr>
          <a:xfrm>
            <a:off x="3165950" y="2787991"/>
            <a:ext cx="11956101" cy="7173660"/>
          </a:xfrm>
          <a:custGeom>
            <a:avLst/>
            <a:gdLst/>
            <a:ahLst/>
            <a:cxnLst/>
            <a:rect l="l" t="t" r="r" b="b"/>
            <a:pathLst>
              <a:path w="11956101" h="7173660">
                <a:moveTo>
                  <a:pt x="0" y="0"/>
                </a:moveTo>
                <a:lnTo>
                  <a:pt x="11956100" y="0"/>
                </a:lnTo>
                <a:lnTo>
                  <a:pt x="11956100" y="7173660"/>
                </a:lnTo>
                <a:lnTo>
                  <a:pt x="0" y="7173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231923" y="653563"/>
            <a:ext cx="13824154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4"/>
              </a:lnSpc>
            </a:pPr>
            <a:r>
              <a:rPr lang="en-US" sz="5578">
                <a:solidFill>
                  <a:srgbClr val="FFFFFF"/>
                </a:solidFill>
                <a:latin typeface="Aileron Ultra-Bold"/>
              </a:rPr>
              <a:t>DIFFERENCE BETWEEN ORDER DAY &amp; SHIPPING DAY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2450" y="542925"/>
            <a:ext cx="7942709" cy="4132783"/>
            <a:chOff x="0" y="0"/>
            <a:chExt cx="10590278" cy="551037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0321702" cy="5194921"/>
              <a:chOff x="0" y="0"/>
              <a:chExt cx="10500047" cy="528468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500047" cy="5284682"/>
              </a:xfrm>
              <a:custGeom>
                <a:avLst/>
                <a:gdLst/>
                <a:ahLst/>
                <a:cxnLst/>
                <a:rect l="l" t="t" r="r" b="b"/>
                <a:pathLst>
                  <a:path w="10500047" h="5284682">
                    <a:moveTo>
                      <a:pt x="10375587" y="59690"/>
                    </a:moveTo>
                    <a:cubicBezTo>
                      <a:pt x="10411147" y="59690"/>
                      <a:pt x="10440357" y="88900"/>
                      <a:pt x="10440357" y="124460"/>
                    </a:cubicBezTo>
                    <a:lnTo>
                      <a:pt x="10440357" y="5160223"/>
                    </a:lnTo>
                    <a:cubicBezTo>
                      <a:pt x="10440357" y="5195782"/>
                      <a:pt x="10411147" y="5224993"/>
                      <a:pt x="10375587" y="5224993"/>
                    </a:cubicBezTo>
                    <a:lnTo>
                      <a:pt x="124460" y="5224993"/>
                    </a:lnTo>
                    <a:cubicBezTo>
                      <a:pt x="88900" y="5224993"/>
                      <a:pt x="59690" y="5195782"/>
                      <a:pt x="59690" y="5160223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0375588" y="59690"/>
                    </a:lnTo>
                    <a:moveTo>
                      <a:pt x="1037558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5160223"/>
                    </a:lnTo>
                    <a:cubicBezTo>
                      <a:pt x="0" y="5228803"/>
                      <a:pt x="55880" y="5284682"/>
                      <a:pt x="124460" y="5284682"/>
                    </a:cubicBezTo>
                    <a:lnTo>
                      <a:pt x="10375588" y="5284682"/>
                    </a:lnTo>
                    <a:cubicBezTo>
                      <a:pt x="10444167" y="5284682"/>
                      <a:pt x="10500047" y="5228803"/>
                      <a:pt x="10500047" y="5160223"/>
                    </a:cubicBezTo>
                    <a:lnTo>
                      <a:pt x="10500047" y="124460"/>
                    </a:lnTo>
                    <a:cubicBezTo>
                      <a:pt x="10500047" y="55880"/>
                      <a:pt x="10444167" y="0"/>
                      <a:pt x="10375588" y="0"/>
                    </a:cubicBezTo>
                    <a:close/>
                  </a:path>
                </a:pathLst>
              </a:custGeom>
              <a:solidFill>
                <a:srgbClr val="37C9E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5" name="Freeform 5"/>
            <p:cNvSpPr/>
            <p:nvPr/>
          </p:nvSpPr>
          <p:spPr>
            <a:xfrm>
              <a:off x="274509" y="287565"/>
              <a:ext cx="10315769" cy="5222812"/>
            </a:xfrm>
            <a:custGeom>
              <a:avLst/>
              <a:gdLst/>
              <a:ahLst/>
              <a:cxnLst/>
              <a:rect l="l" t="t" r="r" b="b"/>
              <a:pathLst>
                <a:path w="10315769" h="5222812">
                  <a:moveTo>
                    <a:pt x="0" y="0"/>
                  </a:moveTo>
                  <a:lnTo>
                    <a:pt x="10315769" y="0"/>
                  </a:lnTo>
                  <a:lnTo>
                    <a:pt x="10315769" y="5222812"/>
                  </a:lnTo>
                  <a:lnTo>
                    <a:pt x="0" y="52228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567" b="-11157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423103" y="2491021"/>
            <a:ext cx="7836197" cy="4342301"/>
            <a:chOff x="0" y="0"/>
            <a:chExt cx="10448263" cy="578973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0169085" cy="5194921"/>
              <a:chOff x="0" y="0"/>
              <a:chExt cx="10344793" cy="528468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0344793" cy="5284682"/>
              </a:xfrm>
              <a:custGeom>
                <a:avLst/>
                <a:gdLst/>
                <a:ahLst/>
                <a:cxnLst/>
                <a:rect l="l" t="t" r="r" b="b"/>
                <a:pathLst>
                  <a:path w="10344793" h="5284682">
                    <a:moveTo>
                      <a:pt x="10220333" y="59690"/>
                    </a:moveTo>
                    <a:cubicBezTo>
                      <a:pt x="10255893" y="59690"/>
                      <a:pt x="10285102" y="88900"/>
                      <a:pt x="10285102" y="124460"/>
                    </a:cubicBezTo>
                    <a:lnTo>
                      <a:pt x="10285102" y="5160223"/>
                    </a:lnTo>
                    <a:cubicBezTo>
                      <a:pt x="10285102" y="5195782"/>
                      <a:pt x="10255893" y="5224993"/>
                      <a:pt x="10220333" y="5224993"/>
                    </a:cubicBezTo>
                    <a:lnTo>
                      <a:pt x="124460" y="5224993"/>
                    </a:lnTo>
                    <a:cubicBezTo>
                      <a:pt x="88900" y="5224993"/>
                      <a:pt x="59690" y="5195782"/>
                      <a:pt x="59690" y="5160223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0220333" y="59690"/>
                    </a:lnTo>
                    <a:moveTo>
                      <a:pt x="1022033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5160223"/>
                    </a:lnTo>
                    <a:cubicBezTo>
                      <a:pt x="0" y="5228803"/>
                      <a:pt x="55880" y="5284682"/>
                      <a:pt x="124460" y="5284682"/>
                    </a:cubicBezTo>
                    <a:lnTo>
                      <a:pt x="10220333" y="5284682"/>
                    </a:lnTo>
                    <a:cubicBezTo>
                      <a:pt x="10288912" y="5284682"/>
                      <a:pt x="10344793" y="5228803"/>
                      <a:pt x="10344793" y="5160223"/>
                    </a:cubicBezTo>
                    <a:lnTo>
                      <a:pt x="10344793" y="124460"/>
                    </a:lnTo>
                    <a:cubicBezTo>
                      <a:pt x="10344793" y="55880"/>
                      <a:pt x="10288912" y="0"/>
                      <a:pt x="10220333" y="0"/>
                    </a:cubicBezTo>
                    <a:close/>
                  </a:path>
                </a:pathLst>
              </a:custGeom>
              <a:solidFill>
                <a:srgbClr val="37C9E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324915" y="333923"/>
              <a:ext cx="10123348" cy="5455811"/>
            </a:xfrm>
            <a:custGeom>
              <a:avLst/>
              <a:gdLst/>
              <a:ahLst/>
              <a:cxnLst/>
              <a:rect l="l" t="t" r="r" b="b"/>
              <a:pathLst>
                <a:path w="10123348" h="5455811">
                  <a:moveTo>
                    <a:pt x="0" y="0"/>
                  </a:moveTo>
                  <a:lnTo>
                    <a:pt x="10123348" y="0"/>
                  </a:lnTo>
                  <a:lnTo>
                    <a:pt x="10123348" y="5455811"/>
                  </a:lnTo>
                  <a:lnTo>
                    <a:pt x="0" y="54558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192" b="-8265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52450" y="5314484"/>
            <a:ext cx="8075495" cy="4156777"/>
            <a:chOff x="0" y="0"/>
            <a:chExt cx="10767326" cy="554237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0564878" cy="5194921"/>
              <a:chOff x="0" y="0"/>
              <a:chExt cx="10747425" cy="5284683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0747425" cy="5284682"/>
              </a:xfrm>
              <a:custGeom>
                <a:avLst/>
                <a:gdLst/>
                <a:ahLst/>
                <a:cxnLst/>
                <a:rect l="l" t="t" r="r" b="b"/>
                <a:pathLst>
                  <a:path w="10747425" h="5284682">
                    <a:moveTo>
                      <a:pt x="10622965" y="59690"/>
                    </a:moveTo>
                    <a:cubicBezTo>
                      <a:pt x="10658525" y="59690"/>
                      <a:pt x="10687734" y="88900"/>
                      <a:pt x="10687734" y="124460"/>
                    </a:cubicBezTo>
                    <a:lnTo>
                      <a:pt x="10687734" y="5160223"/>
                    </a:lnTo>
                    <a:cubicBezTo>
                      <a:pt x="10687734" y="5195782"/>
                      <a:pt x="10658525" y="5224993"/>
                      <a:pt x="10622965" y="5224993"/>
                    </a:cubicBezTo>
                    <a:lnTo>
                      <a:pt x="124460" y="5224993"/>
                    </a:lnTo>
                    <a:cubicBezTo>
                      <a:pt x="88900" y="5224993"/>
                      <a:pt x="59690" y="5195782"/>
                      <a:pt x="59690" y="5160223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0622965" y="59690"/>
                    </a:lnTo>
                    <a:moveTo>
                      <a:pt x="10622965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5160223"/>
                    </a:lnTo>
                    <a:cubicBezTo>
                      <a:pt x="0" y="5228803"/>
                      <a:pt x="55880" y="5284682"/>
                      <a:pt x="124460" y="5284682"/>
                    </a:cubicBezTo>
                    <a:lnTo>
                      <a:pt x="10622965" y="5284682"/>
                    </a:lnTo>
                    <a:cubicBezTo>
                      <a:pt x="10691544" y="5284682"/>
                      <a:pt x="10747425" y="5228803"/>
                      <a:pt x="10747425" y="5160223"/>
                    </a:cubicBezTo>
                    <a:lnTo>
                      <a:pt x="10747425" y="124460"/>
                    </a:lnTo>
                    <a:cubicBezTo>
                      <a:pt x="10747425" y="55880"/>
                      <a:pt x="10691544" y="0"/>
                      <a:pt x="10622965" y="0"/>
                    </a:cubicBezTo>
                    <a:close/>
                  </a:path>
                </a:pathLst>
              </a:custGeom>
              <a:solidFill>
                <a:srgbClr val="37C9E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274509" y="252558"/>
              <a:ext cx="10492817" cy="5289812"/>
            </a:xfrm>
            <a:custGeom>
              <a:avLst/>
              <a:gdLst/>
              <a:ahLst/>
              <a:cxnLst/>
              <a:rect l="l" t="t" r="r" b="b"/>
              <a:pathLst>
                <a:path w="10492817" h="5289812">
                  <a:moveTo>
                    <a:pt x="0" y="0"/>
                  </a:moveTo>
                  <a:lnTo>
                    <a:pt x="10492817" y="0"/>
                  </a:lnTo>
                  <a:lnTo>
                    <a:pt x="10492817" y="5289812"/>
                  </a:lnTo>
                  <a:lnTo>
                    <a:pt x="0" y="52898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110" b="-14397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476109" y="8086961"/>
            <a:ext cx="9003098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37C9EF"/>
                </a:solidFill>
                <a:latin typeface="Aileron Ultra-Bold"/>
              </a:rPr>
              <a:t>COMPARISON OF SALES WITH DIFFERENT VARIABLES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57324" y="7169150"/>
            <a:ext cx="6551792" cy="137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37C9EF"/>
                </a:solidFill>
                <a:latin typeface="Aileron Ultra-Bold"/>
              </a:rPr>
              <a:t>CATEGORY WISE SALE DISTRIBUTION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374384" y="316158"/>
            <a:ext cx="10387926" cy="9673605"/>
            <a:chOff x="0" y="0"/>
            <a:chExt cx="11531937" cy="107389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531936" cy="10738948"/>
            </a:xfrm>
            <a:custGeom>
              <a:avLst/>
              <a:gdLst/>
              <a:ahLst/>
              <a:cxnLst/>
              <a:rect l="l" t="t" r="r" b="b"/>
              <a:pathLst>
                <a:path w="11531936" h="10738948">
                  <a:moveTo>
                    <a:pt x="11407477" y="59690"/>
                  </a:moveTo>
                  <a:cubicBezTo>
                    <a:pt x="11443036" y="59690"/>
                    <a:pt x="11472246" y="88900"/>
                    <a:pt x="11472246" y="124460"/>
                  </a:cubicBezTo>
                  <a:lnTo>
                    <a:pt x="11472246" y="10614489"/>
                  </a:lnTo>
                  <a:cubicBezTo>
                    <a:pt x="11472246" y="10650048"/>
                    <a:pt x="11443036" y="10679258"/>
                    <a:pt x="11407477" y="10679258"/>
                  </a:cubicBezTo>
                  <a:lnTo>
                    <a:pt x="124460" y="10679258"/>
                  </a:lnTo>
                  <a:cubicBezTo>
                    <a:pt x="88900" y="10679258"/>
                    <a:pt x="59690" y="10650048"/>
                    <a:pt x="59690" y="1061448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407477" y="59690"/>
                  </a:lnTo>
                  <a:moveTo>
                    <a:pt x="1140747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614489"/>
                  </a:lnTo>
                  <a:cubicBezTo>
                    <a:pt x="0" y="10683068"/>
                    <a:pt x="55880" y="10738948"/>
                    <a:pt x="124460" y="10738948"/>
                  </a:cubicBezTo>
                  <a:lnTo>
                    <a:pt x="11407477" y="10738948"/>
                  </a:lnTo>
                  <a:cubicBezTo>
                    <a:pt x="11476057" y="10738948"/>
                    <a:pt x="11531936" y="10683068"/>
                    <a:pt x="11531936" y="10614489"/>
                  </a:cubicBezTo>
                  <a:lnTo>
                    <a:pt x="11531936" y="124460"/>
                  </a:lnTo>
                  <a:cubicBezTo>
                    <a:pt x="11531936" y="55880"/>
                    <a:pt x="11476057" y="0"/>
                    <a:pt x="11407477" y="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BB7EA70-A400-9CB6-4356-B3C1448D7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568260"/>
            <a:ext cx="9982200" cy="869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520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4512" y="2054525"/>
            <a:ext cx="5482231" cy="2902357"/>
          </a:xfrm>
          <a:custGeom>
            <a:avLst/>
            <a:gdLst/>
            <a:ahLst/>
            <a:cxnLst/>
            <a:rect l="l" t="t" r="r" b="b"/>
            <a:pathLst>
              <a:path w="5482231" h="2902357">
                <a:moveTo>
                  <a:pt x="0" y="0"/>
                </a:moveTo>
                <a:lnTo>
                  <a:pt x="5482230" y="0"/>
                </a:lnTo>
                <a:lnTo>
                  <a:pt x="5482230" y="2902357"/>
                </a:lnTo>
                <a:lnTo>
                  <a:pt x="0" y="2902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301133" y="5860823"/>
            <a:ext cx="6008989" cy="2844622"/>
          </a:xfrm>
          <a:custGeom>
            <a:avLst/>
            <a:gdLst/>
            <a:ahLst/>
            <a:cxnLst/>
            <a:rect l="l" t="t" r="r" b="b"/>
            <a:pathLst>
              <a:path w="6008989" h="2844622">
                <a:moveTo>
                  <a:pt x="0" y="0"/>
                </a:moveTo>
                <a:lnTo>
                  <a:pt x="6008988" y="0"/>
                </a:lnTo>
                <a:lnTo>
                  <a:pt x="6008988" y="2844622"/>
                </a:lnTo>
                <a:lnTo>
                  <a:pt x="0" y="28446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6786575" y="1413252"/>
            <a:ext cx="5482231" cy="3351295"/>
          </a:xfrm>
          <a:custGeom>
            <a:avLst/>
            <a:gdLst/>
            <a:ahLst/>
            <a:cxnLst/>
            <a:rect l="l" t="t" r="r" b="b"/>
            <a:pathLst>
              <a:path w="5482231" h="3351295">
                <a:moveTo>
                  <a:pt x="0" y="0"/>
                </a:moveTo>
                <a:lnTo>
                  <a:pt x="5482231" y="0"/>
                </a:lnTo>
                <a:lnTo>
                  <a:pt x="5482231" y="3351295"/>
                </a:lnTo>
                <a:lnTo>
                  <a:pt x="0" y="33512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2783330" y="1487065"/>
            <a:ext cx="5165467" cy="3203670"/>
          </a:xfrm>
          <a:custGeom>
            <a:avLst/>
            <a:gdLst/>
            <a:ahLst/>
            <a:cxnLst/>
            <a:rect l="l" t="t" r="r" b="b"/>
            <a:pathLst>
              <a:path w="5165467" h="3203670">
                <a:moveTo>
                  <a:pt x="0" y="0"/>
                </a:moveTo>
                <a:lnTo>
                  <a:pt x="5165467" y="0"/>
                </a:lnTo>
                <a:lnTo>
                  <a:pt x="5165467" y="3203669"/>
                </a:lnTo>
                <a:lnTo>
                  <a:pt x="0" y="32036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6523196" y="5692519"/>
            <a:ext cx="6008989" cy="3181229"/>
          </a:xfrm>
          <a:custGeom>
            <a:avLst/>
            <a:gdLst/>
            <a:ahLst/>
            <a:cxnLst/>
            <a:rect l="l" t="t" r="r" b="b"/>
            <a:pathLst>
              <a:path w="6008989" h="3181229">
                <a:moveTo>
                  <a:pt x="0" y="0"/>
                </a:moveTo>
                <a:lnTo>
                  <a:pt x="6008989" y="0"/>
                </a:lnTo>
                <a:lnTo>
                  <a:pt x="6008989" y="3181229"/>
                </a:lnTo>
                <a:lnTo>
                  <a:pt x="0" y="31812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2745260" y="5692519"/>
            <a:ext cx="5241608" cy="3120672"/>
          </a:xfrm>
          <a:custGeom>
            <a:avLst/>
            <a:gdLst/>
            <a:ahLst/>
            <a:cxnLst/>
            <a:rect l="l" t="t" r="r" b="b"/>
            <a:pathLst>
              <a:path w="5241608" h="3120672">
                <a:moveTo>
                  <a:pt x="0" y="0"/>
                </a:moveTo>
                <a:lnTo>
                  <a:pt x="5241607" y="0"/>
                </a:lnTo>
                <a:lnTo>
                  <a:pt x="5241607" y="3120672"/>
                </a:lnTo>
                <a:lnTo>
                  <a:pt x="0" y="31206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" y="-1"/>
            <a:ext cx="9124951" cy="5819979"/>
          </a:xfrm>
          <a:custGeom>
            <a:avLst/>
            <a:gdLst/>
            <a:ahLst/>
            <a:cxnLst/>
            <a:rect l="l" t="t" r="r" b="b"/>
            <a:pathLst>
              <a:path w="9893637" h="4795921">
                <a:moveTo>
                  <a:pt x="0" y="0"/>
                </a:moveTo>
                <a:lnTo>
                  <a:pt x="9893636" y="0"/>
                </a:lnTo>
                <a:lnTo>
                  <a:pt x="9893636" y="4795921"/>
                </a:lnTo>
                <a:lnTo>
                  <a:pt x="0" y="47959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A02534-F578-BC21-CC91-BD626F006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050" y="4286046"/>
            <a:ext cx="8991600" cy="581997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759825" cy="10287000"/>
          </a:xfrm>
          <a:custGeom>
            <a:avLst/>
            <a:gdLst/>
            <a:ahLst/>
            <a:cxnLst/>
            <a:rect l="l" t="t" r="r" b="b"/>
            <a:pathLst>
              <a:path w="8759825" h="10287000">
                <a:moveTo>
                  <a:pt x="0" y="0"/>
                </a:moveTo>
                <a:lnTo>
                  <a:pt x="8759825" y="0"/>
                </a:lnTo>
                <a:lnTo>
                  <a:pt x="875982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-29436" r="-2943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8747793" y="495300"/>
            <a:ext cx="8313629" cy="9176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639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Aileron"/>
              </a:rPr>
              <a:t>From the data we can see that how vast business is (165 countries out of 193 countries, there are 23 regions).</a:t>
            </a:r>
          </a:p>
          <a:p>
            <a:pPr>
              <a:lnSpc>
                <a:spcPts val="3639"/>
              </a:lnSpc>
            </a:pPr>
            <a:endParaRPr lang="en-US" sz="2000" dirty="0">
              <a:solidFill>
                <a:srgbClr val="FFFFFF"/>
              </a:solidFill>
              <a:latin typeface="Aileron"/>
            </a:endParaRPr>
          </a:p>
          <a:p>
            <a:pPr marL="604519" lvl="1" indent="-302260">
              <a:lnSpc>
                <a:spcPts val="3639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Aileron"/>
              </a:rPr>
              <a:t>The business is covering around 5 markets in the globally.</a:t>
            </a:r>
          </a:p>
          <a:p>
            <a:pPr>
              <a:lnSpc>
                <a:spcPts val="3639"/>
              </a:lnSpc>
            </a:pPr>
            <a:endParaRPr lang="en-US" sz="2000" dirty="0">
              <a:solidFill>
                <a:srgbClr val="FFFFFF"/>
              </a:solidFill>
              <a:latin typeface="Aileron"/>
            </a:endParaRPr>
          </a:p>
          <a:p>
            <a:pPr marL="604519" lvl="1" indent="-302260">
              <a:lnSpc>
                <a:spcPts val="3639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Aileron"/>
              </a:rPr>
              <a:t>We get to know that company is targeting urban region to improve further sales they can focus on rural areas(day to day products)</a:t>
            </a:r>
          </a:p>
          <a:p>
            <a:pPr>
              <a:lnSpc>
                <a:spcPts val="3639"/>
              </a:lnSpc>
            </a:pPr>
            <a:endParaRPr lang="en-US" sz="2000" dirty="0">
              <a:solidFill>
                <a:srgbClr val="FFFFFF"/>
              </a:solidFill>
              <a:latin typeface="Aileron"/>
            </a:endParaRPr>
          </a:p>
          <a:p>
            <a:pPr marL="604519" lvl="1" indent="-302260">
              <a:lnSpc>
                <a:spcPts val="3639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Aileron"/>
              </a:rPr>
              <a:t>We need to reduce our discount on furniture to improve our profits.</a:t>
            </a:r>
          </a:p>
          <a:p>
            <a:pPr marL="604519" lvl="1" indent="-302260">
              <a:lnSpc>
                <a:spcPts val="3639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Aileron"/>
              </a:rPr>
              <a:t>USCA is top performing Market  in technology sector with product category Machine</a:t>
            </a:r>
          </a:p>
          <a:p>
            <a:pPr>
              <a:lnSpc>
                <a:spcPts val="3639"/>
              </a:lnSpc>
            </a:pPr>
            <a:endParaRPr lang="en-US" sz="2000" dirty="0">
              <a:solidFill>
                <a:srgbClr val="FFFFFF"/>
              </a:solidFill>
              <a:latin typeface="Aileron"/>
            </a:endParaRPr>
          </a:p>
          <a:p>
            <a:pPr marL="604519" lvl="1" indent="-302260">
              <a:lnSpc>
                <a:spcPts val="3639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Aileron"/>
              </a:rPr>
              <a:t>Even though binders are selling large in quantity there profits are not that good</a:t>
            </a:r>
          </a:p>
          <a:p>
            <a:pPr marL="604519" lvl="1" indent="-302260">
              <a:lnSpc>
                <a:spcPts val="3639"/>
              </a:lnSpc>
              <a:buFont typeface="Arial"/>
              <a:buChar char="•"/>
            </a:pPr>
            <a:endParaRPr lang="en-US" sz="2000" dirty="0">
              <a:solidFill>
                <a:srgbClr val="FFFFFF"/>
              </a:solidFill>
              <a:latin typeface="Aileron"/>
            </a:endParaRPr>
          </a:p>
          <a:p>
            <a:pPr marL="604519" lvl="1" indent="-302260">
              <a:lnSpc>
                <a:spcPts val="3639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Aileron"/>
              </a:rPr>
              <a:t>We need to focus on the phones since it is producing good profits instead of giving discounts we should give offers(gifts)</a:t>
            </a:r>
          </a:p>
          <a:p>
            <a:pPr marL="604519" lvl="1" indent="-302260">
              <a:lnSpc>
                <a:spcPts val="3639"/>
              </a:lnSpc>
              <a:buFont typeface="Arial"/>
              <a:buChar char="•"/>
            </a:pPr>
            <a:endParaRPr lang="en-US" sz="2000" dirty="0">
              <a:solidFill>
                <a:srgbClr val="FFFFFF"/>
              </a:solidFill>
              <a:latin typeface="Aileron"/>
            </a:endParaRPr>
          </a:p>
          <a:p>
            <a:pPr marL="604519" lvl="1" indent="-302260">
              <a:lnSpc>
                <a:spcPts val="3639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Aileron"/>
              </a:rPr>
              <a:t>We need to improve our overall shipping time </a:t>
            </a:r>
          </a:p>
          <a:p>
            <a:pPr marL="604519" lvl="1" indent="-302260">
              <a:lnSpc>
                <a:spcPts val="3639"/>
              </a:lnSpc>
              <a:buFont typeface="Arial"/>
              <a:buChar char="•"/>
            </a:pPr>
            <a:endParaRPr lang="en-US" sz="2000" dirty="0">
              <a:solidFill>
                <a:srgbClr val="FFFFFF"/>
              </a:solidFill>
              <a:latin typeface="Ailero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759825" cy="10287000"/>
          </a:xfrm>
          <a:custGeom>
            <a:avLst/>
            <a:gdLst/>
            <a:ahLst/>
            <a:cxnLst/>
            <a:rect l="l" t="t" r="r" b="b"/>
            <a:pathLst>
              <a:path w="8759825" h="10287000">
                <a:moveTo>
                  <a:pt x="0" y="0"/>
                </a:moveTo>
                <a:lnTo>
                  <a:pt x="8759825" y="0"/>
                </a:lnTo>
                <a:lnTo>
                  <a:pt x="875982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r="-75930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7828561" y="607211"/>
            <a:ext cx="9874387" cy="2390175"/>
            <a:chOff x="0" y="0"/>
            <a:chExt cx="13165849" cy="318690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3165849" cy="3186900"/>
              <a:chOff x="0" y="0"/>
              <a:chExt cx="12168782" cy="294555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2168782" cy="2945552"/>
              </a:xfrm>
              <a:custGeom>
                <a:avLst/>
                <a:gdLst/>
                <a:ahLst/>
                <a:cxnLst/>
                <a:rect l="l" t="t" r="r" b="b"/>
                <a:pathLst>
                  <a:path w="12168782" h="2945552">
                    <a:moveTo>
                      <a:pt x="0" y="0"/>
                    </a:moveTo>
                    <a:lnTo>
                      <a:pt x="0" y="2945552"/>
                    </a:lnTo>
                    <a:lnTo>
                      <a:pt x="12168782" y="2945552"/>
                    </a:lnTo>
                    <a:lnTo>
                      <a:pt x="12168782" y="0"/>
                    </a:lnTo>
                    <a:lnTo>
                      <a:pt x="0" y="0"/>
                    </a:lnTo>
                    <a:close/>
                    <a:moveTo>
                      <a:pt x="12107822" y="2884592"/>
                    </a:moveTo>
                    <a:lnTo>
                      <a:pt x="59690" y="2884592"/>
                    </a:lnTo>
                    <a:lnTo>
                      <a:pt x="59690" y="59690"/>
                    </a:lnTo>
                    <a:lnTo>
                      <a:pt x="12107822" y="59690"/>
                    </a:lnTo>
                    <a:lnTo>
                      <a:pt x="12107822" y="2884592"/>
                    </a:lnTo>
                    <a:close/>
                  </a:path>
                </a:pathLst>
              </a:custGeom>
              <a:solidFill>
                <a:srgbClr val="37C9E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2042651" y="590150"/>
              <a:ext cx="10491448" cy="2006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991"/>
                </a:lnSpc>
              </a:pPr>
              <a:r>
                <a:rPr lang="en-US" sz="4993">
                  <a:solidFill>
                    <a:srgbClr val="FFFFFF"/>
                  </a:solidFill>
                  <a:latin typeface="Aileron Ultra-Bold"/>
                </a:rPr>
                <a:t>STRATEGIES FOR CUSTOMER RETENTION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144000" y="3370212"/>
            <a:ext cx="8313629" cy="6949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15"/>
              </a:lnSpc>
            </a:pPr>
            <a:r>
              <a:rPr lang="en-US" sz="2799" dirty="0">
                <a:solidFill>
                  <a:srgbClr val="FFFFFF"/>
                </a:solidFill>
                <a:latin typeface="Aileron"/>
              </a:rPr>
              <a:t>• Personalize customer engagement</a:t>
            </a:r>
          </a:p>
          <a:p>
            <a:pPr algn="just">
              <a:lnSpc>
                <a:spcPts val="3415"/>
              </a:lnSpc>
            </a:pPr>
            <a:endParaRPr lang="en-US" sz="2799" dirty="0">
              <a:solidFill>
                <a:srgbClr val="FFFFFF"/>
              </a:solidFill>
              <a:latin typeface="Aileron"/>
            </a:endParaRPr>
          </a:p>
          <a:p>
            <a:pPr algn="just">
              <a:lnSpc>
                <a:spcPts val="3415"/>
              </a:lnSpc>
            </a:pPr>
            <a:r>
              <a:rPr lang="en-US" sz="2799" dirty="0">
                <a:solidFill>
                  <a:srgbClr val="FFFFFF"/>
                </a:solidFill>
                <a:latin typeface="Aileron"/>
              </a:rPr>
              <a:t>• Loyalty programs</a:t>
            </a:r>
          </a:p>
          <a:p>
            <a:pPr algn="just">
              <a:lnSpc>
                <a:spcPts val="3415"/>
              </a:lnSpc>
            </a:pPr>
            <a:endParaRPr lang="en-US" sz="2799" dirty="0">
              <a:solidFill>
                <a:srgbClr val="FFFFFF"/>
              </a:solidFill>
              <a:latin typeface="Aileron"/>
            </a:endParaRPr>
          </a:p>
          <a:p>
            <a:pPr algn="just">
              <a:lnSpc>
                <a:spcPts val="3415"/>
              </a:lnSpc>
            </a:pPr>
            <a:r>
              <a:rPr lang="en-US" sz="2799" dirty="0">
                <a:solidFill>
                  <a:srgbClr val="FFFFFF"/>
                </a:solidFill>
                <a:latin typeface="Aileron"/>
              </a:rPr>
              <a:t>•We should give discounts on rentals instead of sales</a:t>
            </a:r>
          </a:p>
          <a:p>
            <a:pPr algn="just">
              <a:lnSpc>
                <a:spcPts val="3415"/>
              </a:lnSpc>
            </a:pPr>
            <a:endParaRPr lang="en-US" sz="2799" dirty="0">
              <a:solidFill>
                <a:srgbClr val="FFFFFF"/>
              </a:solidFill>
              <a:latin typeface="Aileron"/>
            </a:endParaRPr>
          </a:p>
          <a:p>
            <a:pPr algn="just">
              <a:lnSpc>
                <a:spcPts val="3415"/>
              </a:lnSpc>
            </a:pPr>
            <a:r>
              <a:rPr lang="en-US" sz="2799" dirty="0">
                <a:solidFill>
                  <a:srgbClr val="FFFFFF"/>
                </a:solidFill>
                <a:latin typeface="Aileron"/>
              </a:rPr>
              <a:t>• Conduct feedback and surveys</a:t>
            </a:r>
          </a:p>
          <a:p>
            <a:pPr algn="just">
              <a:lnSpc>
                <a:spcPts val="3415"/>
              </a:lnSpc>
            </a:pPr>
            <a:endParaRPr lang="en-US" sz="2799" dirty="0">
              <a:solidFill>
                <a:srgbClr val="FFFFFF"/>
              </a:solidFill>
              <a:latin typeface="Aileron"/>
            </a:endParaRPr>
          </a:p>
          <a:p>
            <a:pPr algn="just">
              <a:lnSpc>
                <a:spcPts val="3415"/>
              </a:lnSpc>
            </a:pPr>
            <a:r>
              <a:rPr lang="en-US" sz="2799" dirty="0">
                <a:solidFill>
                  <a:srgbClr val="FFFFFF"/>
                </a:solidFill>
                <a:latin typeface="Aileron"/>
              </a:rPr>
              <a:t>• Subscriptions and auto-replenishments</a:t>
            </a:r>
          </a:p>
          <a:p>
            <a:pPr algn="just">
              <a:lnSpc>
                <a:spcPts val="3415"/>
              </a:lnSpc>
            </a:pPr>
            <a:endParaRPr lang="en-US" sz="2799" dirty="0">
              <a:solidFill>
                <a:srgbClr val="FFFFFF"/>
              </a:solidFill>
              <a:latin typeface="Aileron"/>
            </a:endParaRPr>
          </a:p>
          <a:p>
            <a:pPr algn="just">
              <a:lnSpc>
                <a:spcPts val="3415"/>
              </a:lnSpc>
            </a:pPr>
            <a:r>
              <a:rPr lang="en-US" sz="2799" dirty="0">
                <a:solidFill>
                  <a:srgbClr val="FFFFFF"/>
                </a:solidFill>
                <a:latin typeface="Aileron"/>
              </a:rPr>
              <a:t>• Upselling &amp; cross-selling</a:t>
            </a:r>
          </a:p>
          <a:p>
            <a:pPr algn="just">
              <a:lnSpc>
                <a:spcPts val="3415"/>
              </a:lnSpc>
            </a:pPr>
            <a:endParaRPr lang="en-US" sz="2799" dirty="0">
              <a:solidFill>
                <a:srgbClr val="FFFFFF"/>
              </a:solidFill>
              <a:latin typeface="Aileron"/>
            </a:endParaRPr>
          </a:p>
          <a:p>
            <a:pPr algn="just">
              <a:lnSpc>
                <a:spcPts val="3415"/>
              </a:lnSpc>
            </a:pPr>
            <a:r>
              <a:rPr lang="en-US" sz="2799" dirty="0">
                <a:solidFill>
                  <a:srgbClr val="FFFFFF"/>
                </a:solidFill>
                <a:latin typeface="Aileron"/>
              </a:rPr>
              <a:t>• Social media engagement</a:t>
            </a:r>
          </a:p>
          <a:p>
            <a:pPr algn="just">
              <a:lnSpc>
                <a:spcPts val="3415"/>
              </a:lnSpc>
            </a:pPr>
            <a:endParaRPr lang="en-US" sz="2799" dirty="0">
              <a:solidFill>
                <a:srgbClr val="FFFFFF"/>
              </a:solidFill>
              <a:latin typeface="Aileron"/>
            </a:endParaRPr>
          </a:p>
          <a:p>
            <a:pPr algn="just">
              <a:lnSpc>
                <a:spcPts val="3415"/>
              </a:lnSpc>
            </a:pPr>
            <a:r>
              <a:rPr lang="en-US" sz="2799" dirty="0">
                <a:solidFill>
                  <a:srgbClr val="FFFFFF"/>
                </a:solidFill>
                <a:latin typeface="Aileron"/>
              </a:rPr>
              <a:t>• Competitive pricing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80" b="-3338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759825" cy="10287000"/>
          </a:xfrm>
          <a:custGeom>
            <a:avLst/>
            <a:gdLst/>
            <a:ahLst/>
            <a:cxnLst/>
            <a:rect l="l" t="t" r="r" b="b"/>
            <a:pathLst>
              <a:path w="8759825" h="10287000">
                <a:moveTo>
                  <a:pt x="0" y="0"/>
                </a:moveTo>
                <a:lnTo>
                  <a:pt x="8759825" y="0"/>
                </a:lnTo>
                <a:lnTo>
                  <a:pt x="875982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-33633" r="-75447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8086103" y="549979"/>
            <a:ext cx="9616845" cy="2583404"/>
            <a:chOff x="0" y="0"/>
            <a:chExt cx="12822460" cy="3444538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2822460" cy="3444538"/>
              <a:chOff x="0" y="0"/>
              <a:chExt cx="11851398" cy="318367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1851398" cy="3183679"/>
              </a:xfrm>
              <a:custGeom>
                <a:avLst/>
                <a:gdLst/>
                <a:ahLst/>
                <a:cxnLst/>
                <a:rect l="l" t="t" r="r" b="b"/>
                <a:pathLst>
                  <a:path w="11851398" h="3183679">
                    <a:moveTo>
                      <a:pt x="0" y="0"/>
                    </a:moveTo>
                    <a:lnTo>
                      <a:pt x="0" y="3183679"/>
                    </a:lnTo>
                    <a:lnTo>
                      <a:pt x="11851398" y="3183679"/>
                    </a:lnTo>
                    <a:lnTo>
                      <a:pt x="11851398" y="0"/>
                    </a:lnTo>
                    <a:lnTo>
                      <a:pt x="0" y="0"/>
                    </a:lnTo>
                    <a:close/>
                    <a:moveTo>
                      <a:pt x="11790438" y="3122719"/>
                    </a:moveTo>
                    <a:lnTo>
                      <a:pt x="59690" y="3122719"/>
                    </a:lnTo>
                    <a:lnTo>
                      <a:pt x="59690" y="59690"/>
                    </a:lnTo>
                    <a:lnTo>
                      <a:pt x="11790438" y="59690"/>
                    </a:lnTo>
                    <a:lnTo>
                      <a:pt x="11790438" y="3122719"/>
                    </a:lnTo>
                    <a:close/>
                  </a:path>
                </a:pathLst>
              </a:custGeom>
              <a:solidFill>
                <a:srgbClr val="37C9E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989375" y="580625"/>
              <a:ext cx="10217812" cy="2273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6711"/>
                </a:lnSpc>
              </a:pPr>
              <a:r>
                <a:rPr lang="en-US" sz="5593">
                  <a:solidFill>
                    <a:srgbClr val="FFFFFF"/>
                  </a:solidFill>
                  <a:latin typeface="Aileron Ultra-Bold"/>
                </a:rPr>
                <a:t>BUSINESS OBJECTIVE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389319" y="4295072"/>
            <a:ext cx="8313629" cy="4939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00"/>
              </a:lnSpc>
            </a:pPr>
            <a:r>
              <a:rPr lang="en-US" sz="2600">
                <a:solidFill>
                  <a:srgbClr val="FFFFFF"/>
                </a:solidFill>
                <a:latin typeface="Aileron"/>
              </a:rPr>
              <a:t>• The objective of our analysis is to gain insights from the provided sample for optimisation of business performance.</a:t>
            </a:r>
          </a:p>
          <a:p>
            <a:pPr algn="just">
              <a:lnSpc>
                <a:spcPts val="3900"/>
              </a:lnSpc>
            </a:pPr>
            <a:endParaRPr lang="en-US" sz="2600">
              <a:solidFill>
                <a:srgbClr val="FFFFFF"/>
              </a:solidFill>
              <a:latin typeface="Aileron"/>
            </a:endParaRPr>
          </a:p>
          <a:p>
            <a:pPr algn="just">
              <a:lnSpc>
                <a:spcPts val="3900"/>
              </a:lnSpc>
            </a:pPr>
            <a:r>
              <a:rPr lang="en-US" sz="2600">
                <a:solidFill>
                  <a:srgbClr val="FFFFFF"/>
                </a:solidFill>
                <a:latin typeface="Aileron"/>
              </a:rPr>
              <a:t>• Our focus is to understand various trends such as sales, profitability, customer behaviour, product performance.</a:t>
            </a:r>
          </a:p>
          <a:p>
            <a:pPr algn="just">
              <a:lnSpc>
                <a:spcPts val="3900"/>
              </a:lnSpc>
            </a:pPr>
            <a:endParaRPr lang="en-US" sz="2600">
              <a:solidFill>
                <a:srgbClr val="FFFFFF"/>
              </a:solidFill>
              <a:latin typeface="Aileron"/>
            </a:endParaRPr>
          </a:p>
          <a:p>
            <a:pPr algn="just">
              <a:lnSpc>
                <a:spcPts val="3900"/>
              </a:lnSpc>
            </a:pPr>
            <a:r>
              <a:rPr lang="en-US" sz="2600">
                <a:solidFill>
                  <a:srgbClr val="FFFFFF"/>
                </a:solidFill>
                <a:latin typeface="Aileron"/>
              </a:rPr>
              <a:t>• By doing so, we aim to identify opportunities for revenue growth, cost optimisation, and customer retention.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89319" y="3405437"/>
            <a:ext cx="759270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37C9EF"/>
                </a:solidFill>
                <a:latin typeface="Aileron Ultra-Bold"/>
              </a:rPr>
              <a:t>Overall Business Objective: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759825" cy="10287000"/>
          </a:xfrm>
          <a:custGeom>
            <a:avLst/>
            <a:gdLst/>
            <a:ahLst/>
            <a:cxnLst/>
            <a:rect l="l" t="t" r="r" b="b"/>
            <a:pathLst>
              <a:path w="8759825" h="10287000">
                <a:moveTo>
                  <a:pt x="0" y="0"/>
                </a:moveTo>
                <a:lnTo>
                  <a:pt x="8759825" y="0"/>
                </a:lnTo>
                <a:lnTo>
                  <a:pt x="875982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-8493" r="-6876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8086103" y="549979"/>
            <a:ext cx="9616845" cy="2583404"/>
            <a:chOff x="0" y="0"/>
            <a:chExt cx="12822460" cy="3444538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2822460" cy="3444538"/>
              <a:chOff x="0" y="0"/>
              <a:chExt cx="11851398" cy="318367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1851398" cy="3183679"/>
              </a:xfrm>
              <a:custGeom>
                <a:avLst/>
                <a:gdLst/>
                <a:ahLst/>
                <a:cxnLst/>
                <a:rect l="l" t="t" r="r" b="b"/>
                <a:pathLst>
                  <a:path w="11851398" h="3183679">
                    <a:moveTo>
                      <a:pt x="0" y="0"/>
                    </a:moveTo>
                    <a:lnTo>
                      <a:pt x="0" y="3183679"/>
                    </a:lnTo>
                    <a:lnTo>
                      <a:pt x="11851398" y="3183679"/>
                    </a:lnTo>
                    <a:lnTo>
                      <a:pt x="11851398" y="0"/>
                    </a:lnTo>
                    <a:lnTo>
                      <a:pt x="0" y="0"/>
                    </a:lnTo>
                    <a:close/>
                    <a:moveTo>
                      <a:pt x="11790438" y="3122719"/>
                    </a:moveTo>
                    <a:lnTo>
                      <a:pt x="59690" y="3122719"/>
                    </a:lnTo>
                    <a:lnTo>
                      <a:pt x="59690" y="59690"/>
                    </a:lnTo>
                    <a:lnTo>
                      <a:pt x="11790438" y="59690"/>
                    </a:lnTo>
                    <a:lnTo>
                      <a:pt x="11790438" y="3122719"/>
                    </a:lnTo>
                    <a:close/>
                  </a:path>
                </a:pathLst>
              </a:custGeom>
              <a:solidFill>
                <a:srgbClr val="37C9E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989375" y="580625"/>
              <a:ext cx="10217812" cy="2273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6711"/>
                </a:lnSpc>
              </a:pPr>
              <a:r>
                <a:rPr lang="en-US" sz="5593">
                  <a:solidFill>
                    <a:srgbClr val="FFFFFF"/>
                  </a:solidFill>
                  <a:latin typeface="Aileron Ultra-Bold"/>
                </a:rPr>
                <a:t>BUSINESS OBJECTIVE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389319" y="4295072"/>
            <a:ext cx="8313629" cy="5434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00"/>
              </a:lnSpc>
            </a:pPr>
            <a:r>
              <a:rPr lang="en-US" sz="2600">
                <a:solidFill>
                  <a:srgbClr val="FFFFFF"/>
                </a:solidFill>
                <a:latin typeface="Aileron"/>
              </a:rPr>
              <a:t>• The problem at hand is to analyse the sales and customer data for a retail company operating in various regions and selling products in different categories.</a:t>
            </a:r>
          </a:p>
          <a:p>
            <a:pPr algn="just">
              <a:lnSpc>
                <a:spcPts val="3900"/>
              </a:lnSpc>
            </a:pPr>
            <a:endParaRPr lang="en-US" sz="2600">
              <a:solidFill>
                <a:srgbClr val="FFFFFF"/>
              </a:solidFill>
              <a:latin typeface="Aileron"/>
            </a:endParaRPr>
          </a:p>
          <a:p>
            <a:pPr algn="just">
              <a:lnSpc>
                <a:spcPts val="3900"/>
              </a:lnSpc>
            </a:pPr>
            <a:r>
              <a:rPr lang="en-US" sz="2600">
                <a:solidFill>
                  <a:srgbClr val="FFFFFF"/>
                </a:solidFill>
                <a:latin typeface="Aileron"/>
              </a:rPr>
              <a:t>• The company aims to extract meaningful insights and from the data to address key business challenges.</a:t>
            </a:r>
          </a:p>
          <a:p>
            <a:pPr algn="just">
              <a:lnSpc>
                <a:spcPts val="3900"/>
              </a:lnSpc>
            </a:pPr>
            <a:endParaRPr lang="en-US" sz="2600">
              <a:solidFill>
                <a:srgbClr val="FFFFFF"/>
              </a:solidFill>
              <a:latin typeface="Aileron"/>
            </a:endParaRPr>
          </a:p>
          <a:p>
            <a:pPr algn="just">
              <a:lnSpc>
                <a:spcPts val="3900"/>
              </a:lnSpc>
            </a:pPr>
            <a:r>
              <a:rPr lang="en-US" sz="2600">
                <a:solidFill>
                  <a:srgbClr val="FFFFFF"/>
                </a:solidFill>
                <a:latin typeface="Aileron"/>
              </a:rPr>
              <a:t>• These include identifying the top-performing products and regions, understanding customer segments, optimizing shipping cost, and exploring opportunities for profit optimisation.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89319" y="3405437"/>
            <a:ext cx="759270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37C9EF"/>
                </a:solidFill>
                <a:latin typeface="Aileron Ultra-Bold"/>
              </a:rPr>
              <a:t>Understanding of the problem: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759825" cy="10287000"/>
          </a:xfrm>
          <a:custGeom>
            <a:avLst/>
            <a:gdLst/>
            <a:ahLst/>
            <a:cxnLst/>
            <a:rect l="l" t="t" r="r" b="b"/>
            <a:pathLst>
              <a:path w="8759825" h="10287000">
                <a:moveTo>
                  <a:pt x="0" y="0"/>
                </a:moveTo>
                <a:lnTo>
                  <a:pt x="8759825" y="0"/>
                </a:lnTo>
                <a:lnTo>
                  <a:pt x="875982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-92921" r="-92921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8086103" y="549979"/>
            <a:ext cx="9616845" cy="2583404"/>
            <a:chOff x="0" y="0"/>
            <a:chExt cx="12822460" cy="3444538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2822460" cy="3444538"/>
              <a:chOff x="0" y="0"/>
              <a:chExt cx="11851398" cy="318367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1851398" cy="3183679"/>
              </a:xfrm>
              <a:custGeom>
                <a:avLst/>
                <a:gdLst/>
                <a:ahLst/>
                <a:cxnLst/>
                <a:rect l="l" t="t" r="r" b="b"/>
                <a:pathLst>
                  <a:path w="11851398" h="3183679">
                    <a:moveTo>
                      <a:pt x="0" y="0"/>
                    </a:moveTo>
                    <a:lnTo>
                      <a:pt x="0" y="3183679"/>
                    </a:lnTo>
                    <a:lnTo>
                      <a:pt x="11851398" y="3183679"/>
                    </a:lnTo>
                    <a:lnTo>
                      <a:pt x="11851398" y="0"/>
                    </a:lnTo>
                    <a:lnTo>
                      <a:pt x="0" y="0"/>
                    </a:lnTo>
                    <a:close/>
                    <a:moveTo>
                      <a:pt x="11790438" y="3122719"/>
                    </a:moveTo>
                    <a:lnTo>
                      <a:pt x="59690" y="3122719"/>
                    </a:lnTo>
                    <a:lnTo>
                      <a:pt x="59690" y="59690"/>
                    </a:lnTo>
                    <a:lnTo>
                      <a:pt x="11790438" y="59690"/>
                    </a:lnTo>
                    <a:lnTo>
                      <a:pt x="11790438" y="3122719"/>
                    </a:lnTo>
                    <a:close/>
                  </a:path>
                </a:pathLst>
              </a:custGeom>
              <a:solidFill>
                <a:srgbClr val="37C9E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989375" y="580625"/>
              <a:ext cx="10217812" cy="2273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6711"/>
                </a:lnSpc>
              </a:pPr>
              <a:r>
                <a:rPr lang="en-US" sz="5593">
                  <a:solidFill>
                    <a:srgbClr val="FFFFFF"/>
                  </a:solidFill>
                  <a:latin typeface="Aileron Ultra-Bold"/>
                </a:rPr>
                <a:t>BUSINESS OBJECTIVE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389319" y="4276022"/>
            <a:ext cx="8313629" cy="5574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15"/>
              </a:lnSpc>
            </a:pPr>
            <a:r>
              <a:rPr lang="en-US" sz="2799">
                <a:solidFill>
                  <a:srgbClr val="FFFFFF"/>
                </a:solidFill>
                <a:latin typeface="Aileron"/>
              </a:rPr>
              <a:t>• Data Collection &amp; Cleaning </a:t>
            </a:r>
          </a:p>
          <a:p>
            <a:pPr algn="just">
              <a:lnSpc>
                <a:spcPts val="3415"/>
              </a:lnSpc>
            </a:pPr>
            <a:endParaRPr lang="en-US" sz="2799">
              <a:solidFill>
                <a:srgbClr val="FFFFFF"/>
              </a:solidFill>
              <a:latin typeface="Aileron"/>
            </a:endParaRPr>
          </a:p>
          <a:p>
            <a:pPr algn="just">
              <a:lnSpc>
                <a:spcPts val="3415"/>
              </a:lnSpc>
            </a:pPr>
            <a:r>
              <a:rPr lang="en-US" sz="2799">
                <a:solidFill>
                  <a:srgbClr val="FFFFFF"/>
                </a:solidFill>
                <a:latin typeface="Aileron"/>
              </a:rPr>
              <a:t>• Exploratory Data Analysis (EDA) </a:t>
            </a:r>
          </a:p>
          <a:p>
            <a:pPr algn="just">
              <a:lnSpc>
                <a:spcPts val="3415"/>
              </a:lnSpc>
            </a:pPr>
            <a:endParaRPr lang="en-US" sz="2799">
              <a:solidFill>
                <a:srgbClr val="FFFFFF"/>
              </a:solidFill>
              <a:latin typeface="Aileron"/>
            </a:endParaRPr>
          </a:p>
          <a:p>
            <a:pPr algn="just">
              <a:lnSpc>
                <a:spcPts val="3415"/>
              </a:lnSpc>
            </a:pPr>
            <a:r>
              <a:rPr lang="en-US" sz="2799">
                <a:solidFill>
                  <a:srgbClr val="FFFFFF"/>
                </a:solidFill>
                <a:latin typeface="Aileron"/>
              </a:rPr>
              <a:t>• Customer Segmentation</a:t>
            </a:r>
          </a:p>
          <a:p>
            <a:pPr algn="just">
              <a:lnSpc>
                <a:spcPts val="3415"/>
              </a:lnSpc>
            </a:pPr>
            <a:endParaRPr lang="en-US" sz="2799">
              <a:solidFill>
                <a:srgbClr val="FFFFFF"/>
              </a:solidFill>
              <a:latin typeface="Aileron"/>
            </a:endParaRPr>
          </a:p>
          <a:p>
            <a:pPr algn="just">
              <a:lnSpc>
                <a:spcPts val="3415"/>
              </a:lnSpc>
            </a:pPr>
            <a:r>
              <a:rPr lang="en-US" sz="2799">
                <a:solidFill>
                  <a:srgbClr val="FFFFFF"/>
                </a:solidFill>
                <a:latin typeface="Aileron"/>
              </a:rPr>
              <a:t>• Sales Forecasting</a:t>
            </a:r>
          </a:p>
          <a:p>
            <a:pPr algn="just">
              <a:lnSpc>
                <a:spcPts val="3415"/>
              </a:lnSpc>
            </a:pPr>
            <a:endParaRPr lang="en-US" sz="2799">
              <a:solidFill>
                <a:srgbClr val="FFFFFF"/>
              </a:solidFill>
              <a:latin typeface="Aileron"/>
            </a:endParaRPr>
          </a:p>
          <a:p>
            <a:pPr algn="just">
              <a:lnSpc>
                <a:spcPts val="3415"/>
              </a:lnSpc>
            </a:pPr>
            <a:r>
              <a:rPr lang="en-US" sz="2799">
                <a:solidFill>
                  <a:srgbClr val="FFFFFF"/>
                </a:solidFill>
                <a:latin typeface="Aileron"/>
              </a:rPr>
              <a:t>• Profitability </a:t>
            </a:r>
          </a:p>
          <a:p>
            <a:pPr algn="just">
              <a:lnSpc>
                <a:spcPts val="3415"/>
              </a:lnSpc>
            </a:pPr>
            <a:endParaRPr lang="en-US" sz="2799">
              <a:solidFill>
                <a:srgbClr val="FFFFFF"/>
              </a:solidFill>
              <a:latin typeface="Aileron"/>
            </a:endParaRPr>
          </a:p>
          <a:p>
            <a:pPr algn="just">
              <a:lnSpc>
                <a:spcPts val="3415"/>
              </a:lnSpc>
            </a:pPr>
            <a:r>
              <a:rPr lang="en-US" sz="2799">
                <a:solidFill>
                  <a:srgbClr val="FFFFFF"/>
                </a:solidFill>
                <a:latin typeface="Aileron"/>
              </a:rPr>
              <a:t>• Shipping Cost </a:t>
            </a:r>
          </a:p>
          <a:p>
            <a:pPr algn="just">
              <a:lnSpc>
                <a:spcPts val="3415"/>
              </a:lnSpc>
            </a:pPr>
            <a:endParaRPr lang="en-US" sz="2799">
              <a:solidFill>
                <a:srgbClr val="FFFFFF"/>
              </a:solidFill>
              <a:latin typeface="Aileron"/>
            </a:endParaRPr>
          </a:p>
          <a:p>
            <a:pPr algn="just">
              <a:lnSpc>
                <a:spcPts val="3415"/>
              </a:lnSpc>
            </a:pPr>
            <a:r>
              <a:rPr lang="en-US" sz="2799">
                <a:solidFill>
                  <a:srgbClr val="FFFFFF"/>
                </a:solidFill>
                <a:latin typeface="Aileron"/>
              </a:rPr>
              <a:t>• Recommendation and Insights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89319" y="3405437"/>
            <a:ext cx="759270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37C9EF"/>
                </a:solidFill>
                <a:latin typeface="Aileron Ultra-Bold"/>
              </a:rPr>
              <a:t>Approach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6700" y="1028700"/>
            <a:ext cx="6747101" cy="2754944"/>
            <a:chOff x="0" y="0"/>
            <a:chExt cx="8996135" cy="367325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8996135" cy="3673259"/>
              <a:chOff x="0" y="0"/>
              <a:chExt cx="7266787" cy="296714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7266787" cy="2967140"/>
              </a:xfrm>
              <a:custGeom>
                <a:avLst/>
                <a:gdLst/>
                <a:ahLst/>
                <a:cxnLst/>
                <a:rect l="l" t="t" r="r" b="b"/>
                <a:pathLst>
                  <a:path w="7266787" h="2967140">
                    <a:moveTo>
                      <a:pt x="0" y="0"/>
                    </a:moveTo>
                    <a:lnTo>
                      <a:pt x="0" y="2967140"/>
                    </a:lnTo>
                    <a:lnTo>
                      <a:pt x="7266787" y="2967140"/>
                    </a:lnTo>
                    <a:lnTo>
                      <a:pt x="7266787" y="0"/>
                    </a:lnTo>
                    <a:lnTo>
                      <a:pt x="0" y="0"/>
                    </a:lnTo>
                    <a:close/>
                    <a:moveTo>
                      <a:pt x="7205828" y="2906180"/>
                    </a:moveTo>
                    <a:lnTo>
                      <a:pt x="59690" y="2906180"/>
                    </a:lnTo>
                    <a:lnTo>
                      <a:pt x="59690" y="59690"/>
                    </a:lnTo>
                    <a:lnTo>
                      <a:pt x="7205828" y="59690"/>
                    </a:lnTo>
                    <a:lnTo>
                      <a:pt x="7205828" y="2906180"/>
                    </a:lnTo>
                    <a:close/>
                  </a:path>
                </a:pathLst>
              </a:custGeom>
              <a:solidFill>
                <a:srgbClr val="37C9E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5" name="TextBox 5"/>
            <p:cNvSpPr txBox="1"/>
            <p:nvPr/>
          </p:nvSpPr>
          <p:spPr>
            <a:xfrm>
              <a:off x="1119867" y="696804"/>
              <a:ext cx="7112000" cy="2270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5600">
                  <a:solidFill>
                    <a:srgbClr val="FFFFFF"/>
                  </a:solidFill>
                  <a:latin typeface="Aileron Ultra-Bold"/>
                </a:rPr>
                <a:t>DATA HEALTH REVIEW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633438" y="4812253"/>
            <a:ext cx="5846963" cy="4114800"/>
          </a:xfrm>
          <a:custGeom>
            <a:avLst/>
            <a:gdLst/>
            <a:ahLst/>
            <a:cxnLst/>
            <a:rect l="l" t="t" r="r" b="b"/>
            <a:pathLst>
              <a:path w="5846963" h="4114800">
                <a:moveTo>
                  <a:pt x="0" y="0"/>
                </a:moveTo>
                <a:lnTo>
                  <a:pt x="5846963" y="0"/>
                </a:lnTo>
                <a:lnTo>
                  <a:pt x="58469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7581900" y="1442494"/>
            <a:ext cx="438036" cy="963678"/>
          </a:xfrm>
          <a:custGeom>
            <a:avLst/>
            <a:gdLst/>
            <a:ahLst/>
            <a:cxnLst/>
            <a:rect l="l" t="t" r="r" b="b"/>
            <a:pathLst>
              <a:path w="438036" h="963678">
                <a:moveTo>
                  <a:pt x="0" y="0"/>
                </a:moveTo>
                <a:lnTo>
                  <a:pt x="438036" y="0"/>
                </a:lnTo>
                <a:lnTo>
                  <a:pt x="438036" y="963678"/>
                </a:lnTo>
                <a:lnTo>
                  <a:pt x="0" y="9636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2820650" y="1442494"/>
            <a:ext cx="657053" cy="963678"/>
          </a:xfrm>
          <a:custGeom>
            <a:avLst/>
            <a:gdLst/>
            <a:ahLst/>
            <a:cxnLst/>
            <a:rect l="l" t="t" r="r" b="b"/>
            <a:pathLst>
              <a:path w="657053" h="963678">
                <a:moveTo>
                  <a:pt x="0" y="0"/>
                </a:moveTo>
                <a:lnTo>
                  <a:pt x="657053" y="0"/>
                </a:lnTo>
                <a:lnTo>
                  <a:pt x="657053" y="963678"/>
                </a:lnTo>
                <a:lnTo>
                  <a:pt x="0" y="9636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7746601" y="5284722"/>
            <a:ext cx="546669" cy="963678"/>
          </a:xfrm>
          <a:custGeom>
            <a:avLst/>
            <a:gdLst/>
            <a:ahLst/>
            <a:cxnLst/>
            <a:rect l="l" t="t" r="r" b="b"/>
            <a:pathLst>
              <a:path w="546669" h="963678">
                <a:moveTo>
                  <a:pt x="0" y="0"/>
                </a:moveTo>
                <a:lnTo>
                  <a:pt x="546669" y="0"/>
                </a:lnTo>
                <a:lnTo>
                  <a:pt x="546669" y="963678"/>
                </a:lnTo>
                <a:lnTo>
                  <a:pt x="0" y="9636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2820650" y="5143500"/>
            <a:ext cx="803564" cy="1104900"/>
          </a:xfrm>
          <a:custGeom>
            <a:avLst/>
            <a:gdLst/>
            <a:ahLst/>
            <a:cxnLst/>
            <a:rect l="l" t="t" r="r" b="b"/>
            <a:pathLst>
              <a:path w="803564" h="1104900">
                <a:moveTo>
                  <a:pt x="0" y="0"/>
                </a:moveTo>
                <a:lnTo>
                  <a:pt x="803564" y="0"/>
                </a:lnTo>
                <a:lnTo>
                  <a:pt x="803564" y="1104900"/>
                </a:lnTo>
                <a:lnTo>
                  <a:pt x="0" y="1104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7581900" y="2563878"/>
            <a:ext cx="4629150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37C9EF"/>
                </a:solidFill>
                <a:latin typeface="Aileron Ultra-Bold"/>
              </a:rPr>
              <a:t>NO NULL VALUES WERE FOUND EXCEPT FOR POSTAL CODE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20650" y="2536150"/>
            <a:ext cx="462915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37C9EF"/>
                </a:solidFill>
                <a:latin typeface="Aileron Ultra-Bold"/>
              </a:rPr>
              <a:t>NO DUPLICATE VALUES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81900" y="6351522"/>
            <a:ext cx="462915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37C9EF"/>
                </a:solidFill>
                <a:latin typeface="Aileron Ultra-Bold"/>
              </a:rPr>
              <a:t>ALL DATA IS IN CORRECT FORMAT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630150" y="6351522"/>
            <a:ext cx="4629150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37C9EF"/>
                </a:solidFill>
                <a:latin typeface="Aileron Ultra-Bold"/>
              </a:rPr>
              <a:t>PERCENTAGE OF MISSING POSTAL CODE – 80.51%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3469" y="2870767"/>
            <a:ext cx="5744578" cy="5835350"/>
          </a:xfrm>
          <a:custGeom>
            <a:avLst/>
            <a:gdLst/>
            <a:ahLst/>
            <a:cxnLst/>
            <a:rect l="l" t="t" r="r" b="b"/>
            <a:pathLst>
              <a:path w="5744578" h="5835350">
                <a:moveTo>
                  <a:pt x="0" y="0"/>
                </a:moveTo>
                <a:lnTo>
                  <a:pt x="5744578" y="0"/>
                </a:lnTo>
                <a:lnTo>
                  <a:pt x="5744578" y="5835350"/>
                </a:lnTo>
                <a:lnTo>
                  <a:pt x="0" y="583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6913059" y="246523"/>
            <a:ext cx="4347582" cy="4848094"/>
          </a:xfrm>
          <a:custGeom>
            <a:avLst/>
            <a:gdLst/>
            <a:ahLst/>
            <a:cxnLst/>
            <a:rect l="l" t="t" r="r" b="b"/>
            <a:pathLst>
              <a:path w="4347582" h="4848094">
                <a:moveTo>
                  <a:pt x="0" y="0"/>
                </a:moveTo>
                <a:lnTo>
                  <a:pt x="4347582" y="0"/>
                </a:lnTo>
                <a:lnTo>
                  <a:pt x="4347582" y="4848094"/>
                </a:lnTo>
                <a:lnTo>
                  <a:pt x="0" y="48480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6913059" y="5307579"/>
            <a:ext cx="4347582" cy="4779396"/>
          </a:xfrm>
          <a:custGeom>
            <a:avLst/>
            <a:gdLst/>
            <a:ahLst/>
            <a:cxnLst/>
            <a:rect l="l" t="t" r="r" b="b"/>
            <a:pathLst>
              <a:path w="4347582" h="4779396">
                <a:moveTo>
                  <a:pt x="0" y="0"/>
                </a:moveTo>
                <a:lnTo>
                  <a:pt x="4347582" y="0"/>
                </a:lnTo>
                <a:lnTo>
                  <a:pt x="4347582" y="4779396"/>
                </a:lnTo>
                <a:lnTo>
                  <a:pt x="0" y="47793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1618291" y="3375095"/>
            <a:ext cx="6334108" cy="4856553"/>
          </a:xfrm>
          <a:custGeom>
            <a:avLst/>
            <a:gdLst/>
            <a:ahLst/>
            <a:cxnLst/>
            <a:rect l="l" t="t" r="r" b="b"/>
            <a:pathLst>
              <a:path w="6334108" h="4856553">
                <a:moveTo>
                  <a:pt x="0" y="0"/>
                </a:moveTo>
                <a:lnTo>
                  <a:pt x="6334108" y="0"/>
                </a:lnTo>
                <a:lnTo>
                  <a:pt x="6334108" y="4856553"/>
                </a:lnTo>
                <a:lnTo>
                  <a:pt x="0" y="48565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638547" y="990600"/>
            <a:ext cx="6274512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99"/>
              </a:lnSpc>
            </a:pPr>
            <a:r>
              <a:rPr lang="en-US" sz="3999">
                <a:solidFill>
                  <a:srgbClr val="37C9EF"/>
                </a:solidFill>
                <a:latin typeface="Aileron Ultra-Bold"/>
              </a:rPr>
              <a:t>OUTLIERS IN OUR DATA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4140" y="1974795"/>
            <a:ext cx="8462060" cy="6340518"/>
          </a:xfrm>
          <a:custGeom>
            <a:avLst/>
            <a:gdLst/>
            <a:ahLst/>
            <a:cxnLst/>
            <a:rect l="l" t="t" r="r" b="b"/>
            <a:pathLst>
              <a:path w="8462060" h="6340518">
                <a:moveTo>
                  <a:pt x="0" y="0"/>
                </a:moveTo>
                <a:lnTo>
                  <a:pt x="8462060" y="0"/>
                </a:lnTo>
                <a:lnTo>
                  <a:pt x="8462060" y="6340518"/>
                </a:lnTo>
                <a:lnTo>
                  <a:pt x="0" y="6340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9144000" y="3506599"/>
            <a:ext cx="8814191" cy="6268426"/>
          </a:xfrm>
          <a:custGeom>
            <a:avLst/>
            <a:gdLst/>
            <a:ahLst/>
            <a:cxnLst/>
            <a:rect l="l" t="t" r="r" b="b"/>
            <a:pathLst>
              <a:path w="8814191" h="6268426">
                <a:moveTo>
                  <a:pt x="0" y="0"/>
                </a:moveTo>
                <a:lnTo>
                  <a:pt x="8814191" y="0"/>
                </a:lnTo>
                <a:lnTo>
                  <a:pt x="8814191" y="6268426"/>
                </a:lnTo>
                <a:lnTo>
                  <a:pt x="0" y="62684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028700" y="929005"/>
            <a:ext cx="7050896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99"/>
              </a:lnSpc>
            </a:pPr>
            <a:r>
              <a:rPr lang="en-US" sz="3999">
                <a:solidFill>
                  <a:srgbClr val="37C9EF"/>
                </a:solidFill>
                <a:latin typeface="Aileron Ultra-Bold"/>
              </a:rPr>
              <a:t>EDA - DISCOUNT VS PROFIT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929005"/>
            <a:ext cx="6274512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99"/>
              </a:lnSpc>
            </a:pPr>
            <a:r>
              <a:rPr lang="en-US" sz="3999">
                <a:solidFill>
                  <a:srgbClr val="37C9EF"/>
                </a:solidFill>
                <a:latin typeface="Aileron Ultra-Bold"/>
              </a:rPr>
              <a:t>EDA – HEAT MAP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540001" y="219286"/>
            <a:ext cx="12301157" cy="9848428"/>
            <a:chOff x="0" y="0"/>
            <a:chExt cx="13655871" cy="109330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655870" cy="10933024"/>
            </a:xfrm>
            <a:custGeom>
              <a:avLst/>
              <a:gdLst/>
              <a:ahLst/>
              <a:cxnLst/>
              <a:rect l="l" t="t" r="r" b="b"/>
              <a:pathLst>
                <a:path w="13655870" h="10933024">
                  <a:moveTo>
                    <a:pt x="13531410" y="59690"/>
                  </a:moveTo>
                  <a:cubicBezTo>
                    <a:pt x="13566970" y="59690"/>
                    <a:pt x="13596181" y="88900"/>
                    <a:pt x="13596181" y="124460"/>
                  </a:cubicBezTo>
                  <a:lnTo>
                    <a:pt x="13596181" y="10808564"/>
                  </a:lnTo>
                  <a:cubicBezTo>
                    <a:pt x="13596181" y="10844124"/>
                    <a:pt x="13566970" y="10873335"/>
                    <a:pt x="13531410" y="10873335"/>
                  </a:cubicBezTo>
                  <a:lnTo>
                    <a:pt x="124460" y="10873335"/>
                  </a:lnTo>
                  <a:cubicBezTo>
                    <a:pt x="88900" y="10873335"/>
                    <a:pt x="59690" y="10844124"/>
                    <a:pt x="59690" y="1080856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531411" y="59690"/>
                  </a:lnTo>
                  <a:moveTo>
                    <a:pt x="1353141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808564"/>
                  </a:lnTo>
                  <a:cubicBezTo>
                    <a:pt x="0" y="10877145"/>
                    <a:pt x="55880" y="10933024"/>
                    <a:pt x="124460" y="10933024"/>
                  </a:cubicBezTo>
                  <a:lnTo>
                    <a:pt x="13531411" y="10933024"/>
                  </a:lnTo>
                  <a:cubicBezTo>
                    <a:pt x="13599990" y="10933024"/>
                    <a:pt x="13655870" y="10877145"/>
                    <a:pt x="13655870" y="10808564"/>
                  </a:cubicBezTo>
                  <a:lnTo>
                    <a:pt x="13655870" y="124460"/>
                  </a:lnTo>
                  <a:cubicBezTo>
                    <a:pt x="13655870" y="55880"/>
                    <a:pt x="13599990" y="0"/>
                    <a:pt x="13531411" y="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FFE629D-FE76-2D00-285A-6264360C9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647701"/>
            <a:ext cx="11020942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6700" y="1028700"/>
            <a:ext cx="6747101" cy="2754944"/>
            <a:chOff x="0" y="0"/>
            <a:chExt cx="8996135" cy="367325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8996135" cy="3673259"/>
              <a:chOff x="0" y="0"/>
              <a:chExt cx="7266787" cy="296714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7266787" cy="2967140"/>
              </a:xfrm>
              <a:custGeom>
                <a:avLst/>
                <a:gdLst/>
                <a:ahLst/>
                <a:cxnLst/>
                <a:rect l="l" t="t" r="r" b="b"/>
                <a:pathLst>
                  <a:path w="7266787" h="2967140">
                    <a:moveTo>
                      <a:pt x="0" y="0"/>
                    </a:moveTo>
                    <a:lnTo>
                      <a:pt x="0" y="2967140"/>
                    </a:lnTo>
                    <a:lnTo>
                      <a:pt x="7266787" y="2967140"/>
                    </a:lnTo>
                    <a:lnTo>
                      <a:pt x="7266787" y="0"/>
                    </a:lnTo>
                    <a:lnTo>
                      <a:pt x="0" y="0"/>
                    </a:lnTo>
                    <a:close/>
                    <a:moveTo>
                      <a:pt x="7205828" y="2906180"/>
                    </a:moveTo>
                    <a:lnTo>
                      <a:pt x="59690" y="2906180"/>
                    </a:lnTo>
                    <a:lnTo>
                      <a:pt x="59690" y="59690"/>
                    </a:lnTo>
                    <a:lnTo>
                      <a:pt x="7205828" y="59690"/>
                    </a:lnTo>
                    <a:lnTo>
                      <a:pt x="7205828" y="2906180"/>
                    </a:lnTo>
                    <a:close/>
                  </a:path>
                </a:pathLst>
              </a:custGeom>
              <a:solidFill>
                <a:srgbClr val="37C9E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5" name="TextBox 5"/>
            <p:cNvSpPr txBox="1"/>
            <p:nvPr/>
          </p:nvSpPr>
          <p:spPr>
            <a:xfrm>
              <a:off x="1119867" y="696804"/>
              <a:ext cx="7112000" cy="2270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5600">
                  <a:solidFill>
                    <a:srgbClr val="FFFFFF"/>
                  </a:solidFill>
                  <a:latin typeface="Aileron Ultra-Bold"/>
                </a:rPr>
                <a:t>GRANULARITY OF DATA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2588343" y="4377046"/>
            <a:ext cx="5241804" cy="5235252"/>
          </a:xfrm>
          <a:custGeom>
            <a:avLst/>
            <a:gdLst/>
            <a:ahLst/>
            <a:cxnLst/>
            <a:rect l="l" t="t" r="r" b="b"/>
            <a:pathLst>
              <a:path w="5241804" h="5235252">
                <a:moveTo>
                  <a:pt x="0" y="0"/>
                </a:moveTo>
                <a:lnTo>
                  <a:pt x="5241804" y="0"/>
                </a:lnTo>
                <a:lnTo>
                  <a:pt x="5241804" y="5235251"/>
                </a:lnTo>
                <a:lnTo>
                  <a:pt x="0" y="52352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706428" y="4338946"/>
            <a:ext cx="14272674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37C9EF"/>
                </a:solidFill>
                <a:latin typeface="Aileron Ultra-Bold"/>
              </a:rPr>
              <a:t>• NUMBER OF UNIQUE VALUES FOR </a:t>
            </a:r>
            <a:r>
              <a:rPr lang="en-US" sz="3500" u="sng">
                <a:solidFill>
                  <a:srgbClr val="37C9EF"/>
                </a:solidFill>
                <a:latin typeface="Aileron Ultra-Bold Italics"/>
              </a:rPr>
              <a:t>CUSTOMER ID: 17415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6428" y="5105400"/>
            <a:ext cx="14272674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37C9EF"/>
                </a:solidFill>
                <a:latin typeface="Aileron Ultra-Bold"/>
              </a:rPr>
              <a:t>• NUMBER OF UNIQUE VALUES FOR </a:t>
            </a:r>
            <a:r>
              <a:rPr lang="en-US" sz="3500" u="sng">
                <a:solidFill>
                  <a:srgbClr val="37C9EF"/>
                </a:solidFill>
                <a:latin typeface="Aileron Ultra-Bold Italics"/>
              </a:rPr>
              <a:t>ORDER ID: 25728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6428" y="5871854"/>
            <a:ext cx="14272674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37C9EF"/>
                </a:solidFill>
                <a:latin typeface="Aileron Ultra-Bold"/>
              </a:rPr>
              <a:t>•NUMBER OF UNIQUE VALUES FOR </a:t>
            </a:r>
            <a:r>
              <a:rPr lang="en-US" sz="3500" u="sng">
                <a:solidFill>
                  <a:srgbClr val="37C9EF"/>
                </a:solidFill>
                <a:latin typeface="Aileron Ultra-Bold Italics"/>
              </a:rPr>
              <a:t>PRODUCT ID: 3788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6428" y="7404763"/>
            <a:ext cx="14272674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37C9EF"/>
                </a:solidFill>
                <a:latin typeface="Aileron Ultra-Bold"/>
              </a:rPr>
              <a:t>• PERCENTAGE OF REPEAT CUSTOMERS: </a:t>
            </a:r>
            <a:r>
              <a:rPr lang="en-US" sz="3500" u="sng">
                <a:solidFill>
                  <a:srgbClr val="37C9EF"/>
                </a:solidFill>
                <a:latin typeface="Aileron Ultra-Bold Italics"/>
              </a:rPr>
              <a:t>65%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6428" y="8171217"/>
            <a:ext cx="14272674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37C9EF"/>
                </a:solidFill>
                <a:latin typeface="Aileron Ultra-Bold"/>
              </a:rPr>
              <a:t>• PERCENTAGE OF SINGLE-ORDER CUSTOMER: </a:t>
            </a:r>
            <a:r>
              <a:rPr lang="en-US" sz="3500" u="sng">
                <a:solidFill>
                  <a:srgbClr val="37C9EF"/>
                </a:solidFill>
                <a:latin typeface="Aileron Ultra-Bold Italics"/>
              </a:rPr>
              <a:t>35%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483</Words>
  <Application>Microsoft Office PowerPoint</Application>
  <PresentationFormat>Custom</PresentationFormat>
  <Paragraphs>86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Aileron Ultra-Bold</vt:lpstr>
      <vt:lpstr>Arial</vt:lpstr>
      <vt:lpstr>Aileron Bold Italics</vt:lpstr>
      <vt:lpstr>Aileron</vt:lpstr>
      <vt:lpstr>Calibri</vt:lpstr>
      <vt:lpstr>Aileron Ultra-Bold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World</dc:title>
  <dc:creator>sharan kumar m</dc:creator>
  <cp:lastModifiedBy>Devanapalli Ruthwik</cp:lastModifiedBy>
  <cp:revision>4</cp:revision>
  <dcterms:created xsi:type="dcterms:W3CDTF">2006-08-16T00:00:00Z</dcterms:created>
  <dcterms:modified xsi:type="dcterms:W3CDTF">2025-06-10T06:09:12Z</dcterms:modified>
  <dc:identifier>DAFp8iIsmo0</dc:identifier>
</cp:coreProperties>
</file>